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98" r:id="rId1"/>
  </p:sldMasterIdLst>
  <p:notesMasterIdLst>
    <p:notesMasterId r:id="rId37"/>
  </p:notesMasterIdLst>
  <p:handoutMasterIdLst>
    <p:handoutMasterId r:id="rId38"/>
  </p:handoutMasterIdLst>
  <p:sldIdLst>
    <p:sldId id="295" r:id="rId2"/>
    <p:sldId id="369" r:id="rId3"/>
    <p:sldId id="344" r:id="rId4"/>
    <p:sldId id="340" r:id="rId5"/>
    <p:sldId id="341" r:id="rId6"/>
    <p:sldId id="342" r:id="rId7"/>
    <p:sldId id="343" r:id="rId8"/>
    <p:sldId id="373" r:id="rId9"/>
    <p:sldId id="370" r:id="rId10"/>
    <p:sldId id="345" r:id="rId11"/>
    <p:sldId id="353" r:id="rId12"/>
    <p:sldId id="346" r:id="rId13"/>
    <p:sldId id="352" r:id="rId14"/>
    <p:sldId id="347" r:id="rId15"/>
    <p:sldId id="378" r:id="rId16"/>
    <p:sldId id="348" r:id="rId17"/>
    <p:sldId id="349" r:id="rId18"/>
    <p:sldId id="351" r:id="rId19"/>
    <p:sldId id="374" r:id="rId20"/>
    <p:sldId id="371" r:id="rId21"/>
    <p:sldId id="354" r:id="rId22"/>
    <p:sldId id="355" r:id="rId23"/>
    <p:sldId id="358" r:id="rId24"/>
    <p:sldId id="357" r:id="rId25"/>
    <p:sldId id="375" r:id="rId26"/>
    <p:sldId id="372" r:id="rId27"/>
    <p:sldId id="359" r:id="rId28"/>
    <p:sldId id="363" r:id="rId29"/>
    <p:sldId id="364" r:id="rId30"/>
    <p:sldId id="368" r:id="rId31"/>
    <p:sldId id="365" r:id="rId32"/>
    <p:sldId id="361" r:id="rId33"/>
    <p:sldId id="367" r:id="rId34"/>
    <p:sldId id="376" r:id="rId35"/>
    <p:sldId id="266" r:id="rId3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A1DD"/>
    <a:srgbClr val="1B3764"/>
    <a:srgbClr val="C4C4C4"/>
    <a:srgbClr val="898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46" autoAdjust="0"/>
  </p:normalViewPr>
  <p:slideViewPr>
    <p:cSldViewPr>
      <p:cViewPr varScale="1">
        <p:scale>
          <a:sx n="72" d="100"/>
          <a:sy n="72" d="100"/>
        </p:scale>
        <p:origin x="1350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2058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F75AEF-6AF8-074D-A4DB-F71FD6F9C37D}" type="datetimeFigureOut">
              <a:rPr lang="en-US" smtClean="0"/>
              <a:t>8/13/2019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D9A6D-5233-6641-90BA-8328590F05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5469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AAE85D-3A3F-7B46-A18E-DF160D9D2CC7}" type="datetimeFigureOut">
              <a:rPr lang="en-US" smtClean="0"/>
              <a:t>8/13/2019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DDA35F-9E58-5D40-92C1-D8C7631003B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3101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defTabSz="9398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6B3E20F2-5943-4543-A605-8B0E470F3A20}" type="slidenum">
              <a:rPr lang="en-US" smtClean="0"/>
              <a:pPr eaLnBrk="1" hangingPunct="1"/>
              <a:t>1</a:t>
            </a:fld>
            <a:endParaRPr lang="en-US" dirty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7085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0DDA35F-9E58-5D40-92C1-D8C7631003B0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2378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urse/Lesson 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 descr="course outline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580888"/>
            <a:ext cx="9144000" cy="896112"/>
          </a:xfrm>
          <a:prstGeom prst="rect">
            <a:avLst/>
          </a:prstGeom>
        </p:spPr>
      </p:pic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131352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400"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Course/Lesson outline</a:t>
            </a:r>
          </a:p>
        </p:txBody>
      </p:sp>
    </p:spTree>
    <p:extLst>
      <p:ext uri="{BB962C8B-B14F-4D97-AF65-F5344CB8AC3E}">
        <p14:creationId xmlns:p14="http://schemas.microsoft.com/office/powerpoint/2010/main" val="12749071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s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E353B-495C-4B36-B7B9-BDB47B8D29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FE95E1-3B2D-4F7F-8B4B-E56698179A3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100" descr="book">
            <a:extLst>
              <a:ext uri="{FF2B5EF4-FFF2-40B4-BE49-F238E27FC236}">
                <a16:creationId xmlns:a16="http://schemas.microsoft.com/office/drawing/2014/main" id="{09F59B51-C9CC-4DF6-8E10-4632928847B0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2374" y="2057400"/>
            <a:ext cx="1299252" cy="1157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12">
            <a:extLst>
              <a:ext uri="{FF2B5EF4-FFF2-40B4-BE49-F238E27FC236}">
                <a16:creationId xmlns:a16="http://schemas.microsoft.com/office/drawing/2014/main" id="{D5A58856-F166-4DAD-97B3-888D3997E4D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85800" y="3429000"/>
            <a:ext cx="77724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14059973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5231" y="5341937"/>
            <a:ext cx="1416844" cy="88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9451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1F28B54-DCF8-48E1-A25A-E747ACAB1A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28024" y="2574545"/>
            <a:ext cx="3087952" cy="1920240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12" name="Picture 11" descr="bottom graphic.png">
            <a:extLst>
              <a:ext uri="{FF2B5EF4-FFF2-40B4-BE49-F238E27FC236}">
                <a16:creationId xmlns:a16="http://schemas.microsoft.com/office/drawing/2014/main" id="{C4E4A9A1-6CA7-4F15-AE41-4322B294710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001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/>
            </a:lvl1pPr>
          </a:lstStyle>
          <a:p>
            <a:r>
              <a:rPr lang="en-US" dirty="0"/>
              <a:t>Click to add Activity title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855A9553-962E-4240-844E-734EAAE423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033E492-9AFA-4CAE-B07B-7C1C0D61D7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385231" y="5341937"/>
            <a:ext cx="1416844" cy="881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7844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inds-On Activit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F915AE6-89DC-4B00-95C2-C09677B47DC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71500" y="4512820"/>
            <a:ext cx="8001000" cy="611187"/>
          </a:xfrm>
        </p:spPr>
        <p:txBody>
          <a:bodyPr/>
          <a:lstStyle>
            <a:lvl1pPr marL="0" indent="0" algn="ctr">
              <a:buNone/>
              <a:defRPr sz="280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Activity title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249395E-254B-4DF4-AD8F-137598C79946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Activity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DE749B-ABEB-48F3-9D2B-5E513D8652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05920" y="2574545"/>
            <a:ext cx="3532160" cy="1920240"/>
          </a:xfrm>
          <a:prstGeom prst="rect">
            <a:avLst/>
          </a:prstGeom>
        </p:spPr>
      </p:pic>
      <p:pic>
        <p:nvPicPr>
          <p:cNvPr id="8" name="Picture 7" descr="bottom graphic.png">
            <a:extLst>
              <a:ext uri="{FF2B5EF4-FFF2-40B4-BE49-F238E27FC236}">
                <a16:creationId xmlns:a16="http://schemas.microsoft.com/office/drawing/2014/main" id="{7FA1B561-FD09-4177-BEFF-5AE0DBC8A7D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22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flective Ques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bubbl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79" t="67295"/>
          <a:stretch/>
        </p:blipFill>
        <p:spPr>
          <a:xfrm>
            <a:off x="4800599" y="4648199"/>
            <a:ext cx="4354443" cy="2242929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139B97F-4B6B-4623-8514-D7FD629FE24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41925" y="1302039"/>
            <a:ext cx="8460150" cy="4525963"/>
          </a:xfrm>
        </p:spPr>
        <p:txBody>
          <a:bodyPr/>
          <a:lstStyle>
            <a:lvl1pPr>
              <a:spcAft>
                <a:spcPts val="2400"/>
              </a:spcAft>
              <a:buFont typeface="+mj-lt"/>
              <a:buAutoNum type="arabicPeriod"/>
              <a:defRPr sz="2000"/>
            </a:lvl1pPr>
            <a:lvl2pPr marL="800100" indent="-342900">
              <a:buFont typeface="+mj-lt"/>
              <a:buAutoNum type="arabicPeriod"/>
              <a:defRPr/>
            </a:lvl2pPr>
            <a:lvl3pPr marL="1257300" indent="-342900">
              <a:buFont typeface="+mj-lt"/>
              <a:buAutoNum type="arabicPeriod"/>
              <a:defRPr/>
            </a:lvl3pPr>
            <a:lvl4pPr marL="1828800" indent="-457200">
              <a:buFont typeface="+mj-lt"/>
              <a:buAutoNum type="arabicPeriod"/>
              <a:defRPr/>
            </a:lvl4pPr>
            <a:lvl5pPr marL="2286000" indent="-457200"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Insert Question #1</a:t>
            </a:r>
          </a:p>
          <a:p>
            <a:pPr lvl="0"/>
            <a:r>
              <a:rPr lang="en-US" dirty="0"/>
              <a:t>Insert Question #2</a:t>
            </a:r>
          </a:p>
          <a:p>
            <a:pPr lvl="0"/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0A4E754-7F02-4770-8121-961E43A23B05}"/>
              </a:ext>
            </a:extLst>
          </p:cNvPr>
          <p:cNvSpPr txBox="1"/>
          <p:nvPr userDrawn="1"/>
        </p:nvSpPr>
        <p:spPr>
          <a:xfrm>
            <a:off x="341925" y="291741"/>
            <a:ext cx="7883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</a:rPr>
              <a:t>Reflective Questions</a:t>
            </a:r>
          </a:p>
        </p:txBody>
      </p:sp>
    </p:spTree>
    <p:extLst>
      <p:ext uri="{BB962C8B-B14F-4D97-AF65-F5344CB8AC3E}">
        <p14:creationId xmlns:p14="http://schemas.microsoft.com/office/powerpoint/2010/main" val="33412433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503607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_No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8193AA2-F1FD-415B-809F-52E7D4576B38}"/>
              </a:ext>
            </a:extLst>
          </p:cNvPr>
          <p:cNvSpPr/>
          <p:nvPr userDrawn="1"/>
        </p:nvSpPr>
        <p:spPr>
          <a:xfrm>
            <a:off x="0" y="0"/>
            <a:ext cx="9144000" cy="979749"/>
          </a:xfrm>
          <a:prstGeom prst="rect">
            <a:avLst/>
          </a:prstGeom>
          <a:solidFill>
            <a:schemeClr val="bg2"/>
          </a:solidFill>
          <a:ln w="28575" cap="flat" cmpd="sng" algn="ctr">
            <a:solidFill>
              <a:schemeClr val="bg1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19465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34156677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972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722313" y="3480783"/>
            <a:ext cx="7772400" cy="1362075"/>
          </a:xfrm>
        </p:spPr>
        <p:txBody>
          <a:bodyPr anchor="t"/>
          <a:lstStyle>
            <a:lvl1pPr algn="ctr">
              <a:defRPr sz="4000" b="0" cap="none" baseline="0"/>
            </a:lvl1pPr>
          </a:lstStyle>
          <a:p>
            <a:r>
              <a:rPr lang="en-US" dirty="0"/>
              <a:t>Click to add Topic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1980596"/>
            <a:ext cx="7772400" cy="1500187"/>
          </a:xfrm>
        </p:spPr>
        <p:txBody>
          <a:bodyPr anchor="b"/>
          <a:lstStyle>
            <a:lvl1pPr marL="0" indent="0" algn="ctr">
              <a:buNone/>
              <a:defRPr sz="4000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add "Topic [letter]"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2">
            <a:extLst>
              <a:ext uri="{FF2B5EF4-FFF2-40B4-BE49-F238E27FC236}">
                <a16:creationId xmlns:a16="http://schemas.microsoft.com/office/drawing/2014/main" id="{8FDC4D2C-B4F5-41A9-ABFD-D19613EFB4E4}"/>
              </a:ext>
            </a:extLst>
          </p:cNvPr>
          <p:cNvSpPr txBox="1">
            <a:spLocks/>
          </p:cNvSpPr>
          <p:nvPr userDrawn="1"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4844822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29169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39972" y="107462"/>
            <a:ext cx="7797800" cy="820616"/>
          </a:xfrm>
        </p:spPr>
        <p:txBody>
          <a:bodyPr anchor="ctr" anchorCtr="0">
            <a:noAutofit/>
          </a:bodyPr>
          <a:lstStyle>
            <a:lvl1pPr algn="l">
              <a:defRPr sz="2400" b="0"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435100"/>
            <a:ext cx="5111750" cy="4691063"/>
          </a:xfrm>
        </p:spPr>
        <p:txBody>
          <a:bodyPr>
            <a:no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72020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956904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113691"/>
            <a:ext cx="5486400" cy="3770187"/>
          </a:xfrm>
        </p:spPr>
        <p:txBody>
          <a:bodyPr>
            <a:no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523642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07109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1766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 hasCustomPrompt="1"/>
          </p:nvPr>
        </p:nvSpPr>
        <p:spPr>
          <a:xfrm>
            <a:off x="6629400" y="1211385"/>
            <a:ext cx="2057400" cy="4914778"/>
          </a:xfrm>
        </p:spPr>
        <p:txBody>
          <a:bodyPr vert="eaVert"/>
          <a:lstStyle>
            <a:lvl1pPr>
              <a:defRPr>
                <a:solidFill>
                  <a:srgbClr val="000000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11385"/>
            <a:ext cx="6019800" cy="4914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7913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92096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4096826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Click to add title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5578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Fil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 descr="bottom graphi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019800"/>
            <a:ext cx="9144000" cy="457200"/>
          </a:xfrm>
          <a:prstGeom prst="rect">
            <a:avLst/>
          </a:prstGeom>
        </p:spPr>
      </p:pic>
      <p:sp>
        <p:nvSpPr>
          <p:cNvPr id="9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188616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341925" y="1302040"/>
            <a:ext cx="8460150" cy="4481345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8" name="Picture 7" descr="choice blocks-02.png">
            <a:extLst>
              <a:ext uri="{FF2B5EF4-FFF2-40B4-BE49-F238E27FC236}">
                <a16:creationId xmlns:a16="http://schemas.microsoft.com/office/drawing/2014/main" id="{6B4ACE13-3355-4781-B102-899B69DF7A4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02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1938496"/>
            <a:ext cx="8460150" cy="4386103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115462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Blank for Fig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b="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</p:spTree>
    <p:extLst>
      <p:ext uri="{BB962C8B-B14F-4D97-AF65-F5344CB8AC3E}">
        <p14:creationId xmlns:p14="http://schemas.microsoft.com/office/powerpoint/2010/main" val="2116168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lossary Term Definition with Corner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 hasCustomPrompt="1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add title</a:t>
            </a:r>
          </a:p>
        </p:txBody>
      </p:sp>
      <p:pic>
        <p:nvPicPr>
          <p:cNvPr id="10" name="Picture 100" descr="book">
            <a:extLst>
              <a:ext uri="{FF2B5EF4-FFF2-40B4-BE49-F238E27FC236}">
                <a16:creationId xmlns:a16="http://schemas.microsoft.com/office/drawing/2014/main" id="{C97CB2FE-FA07-47EC-B391-E0375C675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1" y="1036463"/>
            <a:ext cx="865561" cy="757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8FB19520-E82C-4B3B-A166-692B3551D1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752600" y="1060688"/>
            <a:ext cx="6934200" cy="762000"/>
          </a:xfrm>
        </p:spPr>
        <p:txBody>
          <a:bodyPr/>
          <a:lstStyle>
            <a:lvl1pPr marL="0" indent="0" algn="l" defTabSz="457200" rtl="0" eaLnBrk="1" latinLnBrk="0" hangingPunct="1">
              <a:spcBef>
                <a:spcPts val="8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3pPr>
            <a:lvl4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 smtClean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4pPr>
            <a:lvl5pPr marL="0" indent="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/>
              <a:buNone/>
              <a:defRPr lang="en-US" sz="1800" kern="1200" dirty="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US" dirty="0"/>
              <a:t>Term: definition. (Format “term” in bold.)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41925" y="2124194"/>
            <a:ext cx="8460151" cy="4013200"/>
          </a:xfrm>
          <a:prstGeom prst="rect">
            <a:avLst/>
          </a:prstGeom>
        </p:spPr>
        <p:txBody>
          <a:bodyPr/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800" baseline="0"/>
            </a:lvl1pPr>
            <a:lvl2pPr marL="742950" marR="0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 sz="1600" baseline="0"/>
            </a:lvl2pPr>
            <a:lvl3pPr marL="1143000" marR="0" indent="-2286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lvl3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</a:p>
          <a:p>
            <a:pPr marL="342900" marR="0" lvl="1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</a:p>
          <a:p>
            <a:pPr marL="342900" marR="0" lvl="2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rgbClr val="009DDC"/>
              </a:buClr>
              <a:buSzTx/>
              <a:buFont typeface="Arial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</a:p>
        </p:txBody>
      </p:sp>
      <p:pic>
        <p:nvPicPr>
          <p:cNvPr id="11" name="Picture 10" descr="choice blocks-02.png">
            <a:extLst>
              <a:ext uri="{FF2B5EF4-FFF2-40B4-BE49-F238E27FC236}">
                <a16:creationId xmlns:a16="http://schemas.microsoft.com/office/drawing/2014/main" id="{E259ACEE-8472-4B3D-B9D8-5F70F6E2B2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333" t="62222"/>
          <a:stretch/>
        </p:blipFill>
        <p:spPr>
          <a:xfrm>
            <a:off x="6248400" y="4267200"/>
            <a:ext cx="2895600" cy="259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5626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eader_stroke.png"/>
          <p:cNvPicPr>
            <a:picLocks noChangeAspect="1"/>
          </p:cNvPicPr>
          <p:nvPr userDrawn="1"/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94488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1925" y="100269"/>
            <a:ext cx="7883768" cy="84461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1924" y="1307130"/>
            <a:ext cx="8460152" cy="49354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20584" y="644547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C4C4C4"/>
                </a:solidFill>
                <a:latin typeface="Arial"/>
                <a:cs typeface="Arial"/>
              </a:defRPr>
            </a:lvl1pPr>
          </a:lstStyle>
          <a:p>
            <a:fld id="{A8160BDD-7155-D744-B749-9730458604A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/>
        </p:nvSpPr>
        <p:spPr>
          <a:xfrm>
            <a:off x="77594" y="6455640"/>
            <a:ext cx="48149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0" latinLnBrk="0" hangingPunct="0">
              <a:defRPr lang="en-US" sz="1000" b="0" kern="1200" smtClean="0">
                <a:solidFill>
                  <a:srgbClr val="C4C4C4"/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C4C4C4"/>
                </a:solidFill>
                <a:effectLst/>
                <a:uLnTx/>
                <a:uFillTx/>
                <a:latin typeface="Arial"/>
                <a:ea typeface="+mn-ea"/>
                <a:cs typeface="Arial"/>
              </a:rPr>
              <a:t>Copyright © 2019 Logical Operations, Inc.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93832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25" r:id="rId2"/>
    <p:sldLayoutId id="2147483800" r:id="rId3"/>
    <p:sldLayoutId id="2147483810" r:id="rId4"/>
    <p:sldLayoutId id="2147483801" r:id="rId5"/>
    <p:sldLayoutId id="2147483802" r:id="rId6"/>
    <p:sldLayoutId id="2147483818" r:id="rId7"/>
    <p:sldLayoutId id="2147483822" r:id="rId8"/>
    <p:sldLayoutId id="2147483819" r:id="rId9"/>
    <p:sldLayoutId id="2147483826" r:id="rId10"/>
    <p:sldLayoutId id="2147483816" r:id="rId11"/>
    <p:sldLayoutId id="2147483823" r:id="rId12"/>
    <p:sldLayoutId id="2147483817" r:id="rId13"/>
    <p:sldLayoutId id="2147483821" r:id="rId14"/>
    <p:sldLayoutId id="2147483804" r:id="rId15"/>
    <p:sldLayoutId id="2147483811" r:id="rId16"/>
    <p:sldLayoutId id="2147483824" r:id="rId17"/>
    <p:sldLayoutId id="2147483827" r:id="rId18"/>
    <p:sldLayoutId id="2147483808" r:id="rId19"/>
    <p:sldLayoutId id="2147483809" r:id="rId20"/>
    <p:sldLayoutId id="2147483812" r:id="rId21"/>
    <p:sldLayoutId id="2147483813" r:id="rId22"/>
    <p:sldLayoutId id="2147483814" r:id="rId23"/>
    <p:sldLayoutId id="2147483815" r:id="rId24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kern="1200">
          <a:solidFill>
            <a:schemeClr val="bg1"/>
          </a:solidFill>
          <a:latin typeface="+mj-lt"/>
          <a:ea typeface="+mj-ea"/>
          <a:cs typeface="Calibri" panose="020F0502020204030204" pitchFamily="34" charset="0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Prepare Data</a:t>
            </a:r>
          </a:p>
          <a:p>
            <a:r>
              <a:rPr lang="en-US" dirty="0"/>
              <a:t>Create a PivotTable from a Local Data Source</a:t>
            </a:r>
          </a:p>
          <a:p>
            <a:r>
              <a:rPr lang="en-US" dirty="0"/>
              <a:t>Create a PivotTable from Multiple Local Data Sources</a:t>
            </a:r>
          </a:p>
          <a:p>
            <a:r>
              <a:rPr lang="en-US" dirty="0"/>
              <a:t>Create a PivotTable from an External Data Source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Preparing Data and Creating PivotTables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08C2E4C-6852-4E6A-98DA-2A1BC03E7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PivotTables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46A7F-8F58-45AA-91E1-6185D4EDE7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PivotTable</a:t>
            </a:r>
            <a:r>
              <a:rPr lang="en-US" dirty="0"/>
              <a:t>: A dynamic Excel data object that enables users to perform data analysis by reorganizing and summarizing data.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F4F2D41-82DB-4D89-95FA-2FBB482E3057}"/>
              </a:ext>
            </a:extLst>
          </p:cNvPr>
          <p:cNvGrpSpPr/>
          <p:nvPr/>
        </p:nvGrpSpPr>
        <p:grpSpPr>
          <a:xfrm>
            <a:off x="1837046" y="2697480"/>
            <a:ext cx="5228046" cy="2546922"/>
            <a:chOff x="1050982" y="1804178"/>
            <a:chExt cx="5228046" cy="2546922"/>
          </a:xfrm>
        </p:grpSpPr>
        <p:sp>
          <p:nvSpPr>
            <p:cNvPr id="12" name="Rounded Rectangle 5">
              <a:extLst>
                <a:ext uri="{FF2B5EF4-FFF2-40B4-BE49-F238E27FC236}">
                  <a16:creationId xmlns:a16="http://schemas.microsoft.com/office/drawing/2014/main" id="{C66D6D3B-29F8-4D1D-8A9A-90E759C607A2}"/>
                </a:ext>
              </a:extLst>
            </p:cNvPr>
            <p:cNvSpPr/>
            <p:nvPr/>
          </p:nvSpPr>
          <p:spPr>
            <a:xfrm>
              <a:off x="1050982" y="3443859"/>
              <a:ext cx="1623547" cy="502920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Unique entries from the Rep column</a:t>
              </a:r>
            </a:p>
          </p:txBody>
        </p:sp>
        <p:sp>
          <p:nvSpPr>
            <p:cNvPr id="13" name="Rounded Rectangle 8">
              <a:extLst>
                <a:ext uri="{FF2B5EF4-FFF2-40B4-BE49-F238E27FC236}">
                  <a16:creationId xmlns:a16="http://schemas.microsoft.com/office/drawing/2014/main" id="{039A1BE9-743C-43F1-BAC7-4418AE841DA0}"/>
                </a:ext>
              </a:extLst>
            </p:cNvPr>
            <p:cNvSpPr/>
            <p:nvPr/>
          </p:nvSpPr>
          <p:spPr>
            <a:xfrm>
              <a:off x="3633536" y="1804178"/>
              <a:ext cx="2285999" cy="502920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Unique entries from the Project Type column</a:t>
              </a:r>
            </a:p>
          </p:txBody>
        </p:sp>
        <p:pic>
          <p:nvPicPr>
            <p:cNvPr id="14" name="Picture 13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EE629046-D4C4-4C95-9D4E-74C0CB5ED4A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64972" y="2506900"/>
              <a:ext cx="3414056" cy="1844200"/>
            </a:xfrm>
            <a:prstGeom prst="rect">
              <a:avLst/>
            </a:prstGeom>
          </p:spPr>
        </p:pic>
        <p:sp>
          <p:nvSpPr>
            <p:cNvPr id="15" name="AutoShape 303">
              <a:extLst>
                <a:ext uri="{FF2B5EF4-FFF2-40B4-BE49-F238E27FC236}">
                  <a16:creationId xmlns:a16="http://schemas.microsoft.com/office/drawing/2014/main" id="{0CE1CA29-862D-4F96-B005-BE923C0849F7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2690347" y="3312381"/>
              <a:ext cx="174625" cy="82296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" name="AutoShape 302">
              <a:extLst>
                <a:ext uri="{FF2B5EF4-FFF2-40B4-BE49-F238E27FC236}">
                  <a16:creationId xmlns:a16="http://schemas.microsoft.com/office/drawing/2014/main" id="{944C70F8-B8CE-4103-8965-9B8F0F5298A2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4667568" y="2009458"/>
              <a:ext cx="174625" cy="173736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7" name="Line 113">
              <a:extLst>
                <a:ext uri="{FF2B5EF4-FFF2-40B4-BE49-F238E27FC236}">
                  <a16:creationId xmlns:a16="http://schemas.microsoft.com/office/drawing/2014/main" id="{6EBD4A59-6A38-4457-875E-C0A1C98A16B7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6200000">
              <a:off x="4503737" y="2560637"/>
              <a:ext cx="4984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FE06857-DCFC-40B1-9F81-37CDBBBDE8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Pivoting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507099-316C-47E3-82C6-8B478B05FB5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Pivoting</a:t>
            </a:r>
            <a:r>
              <a:rPr lang="en-US" dirty="0"/>
              <a:t>: In Excel, a form of data manipulation that can take a column of data and pivot it into a row, and vice versa.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A6E0B80-2A58-4DE7-9B46-847FA57BD6AA}"/>
              </a:ext>
            </a:extLst>
          </p:cNvPr>
          <p:cNvGrpSpPr/>
          <p:nvPr/>
        </p:nvGrpSpPr>
        <p:grpSpPr>
          <a:xfrm>
            <a:off x="2522457" y="2272067"/>
            <a:ext cx="4087209" cy="3595333"/>
            <a:chOff x="2816640" y="1742172"/>
            <a:chExt cx="4087209" cy="3595333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431201A-A7CE-4976-85CD-CA45CBAC571B}"/>
                </a:ext>
              </a:extLst>
            </p:cNvPr>
            <p:cNvGrpSpPr/>
            <p:nvPr/>
          </p:nvGrpSpPr>
          <p:grpSpPr>
            <a:xfrm>
              <a:off x="3342183" y="3765699"/>
              <a:ext cx="3393045" cy="1571806"/>
              <a:chOff x="2670530" y="4222899"/>
              <a:chExt cx="3393045" cy="1571806"/>
            </a:xfrm>
          </p:grpSpPr>
          <p:sp>
            <p:nvSpPr>
              <p:cNvPr id="13" name="Rounded Rectangle 5">
                <a:extLst>
                  <a:ext uri="{FF2B5EF4-FFF2-40B4-BE49-F238E27FC236}">
                    <a16:creationId xmlns:a16="http://schemas.microsoft.com/office/drawing/2014/main" id="{844B7AEB-E556-4F06-8C42-F3D704AA1BE6}"/>
                  </a:ext>
                </a:extLst>
              </p:cNvPr>
              <p:cNvSpPr/>
              <p:nvPr/>
            </p:nvSpPr>
            <p:spPr>
              <a:xfrm>
                <a:off x="2670530" y="5520068"/>
                <a:ext cx="1447800" cy="274637"/>
              </a:xfrm>
              <a:prstGeom prst="roundRect">
                <a:avLst/>
              </a:prstGeom>
              <a:gradFill flip="none" rotWithShape="0">
                <a:gsLst>
                  <a:gs pos="0">
                    <a:schemeClr val="bg1">
                      <a:lumMod val="92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100" b="1" dirty="0">
                    <a:solidFill>
                      <a:schemeClr val="tx1"/>
                    </a:solidFill>
                  </a:rPr>
                  <a:t>Original dataset</a:t>
                </a:r>
              </a:p>
            </p:txBody>
          </p:sp>
          <p:sp>
            <p:nvSpPr>
              <p:cNvPr id="14" name="Rounded Rectangle 6">
                <a:extLst>
                  <a:ext uri="{FF2B5EF4-FFF2-40B4-BE49-F238E27FC236}">
                    <a16:creationId xmlns:a16="http://schemas.microsoft.com/office/drawing/2014/main" id="{41239D98-1DBE-4DED-8CA6-F8BEEC7BB060}"/>
                  </a:ext>
                </a:extLst>
              </p:cNvPr>
              <p:cNvSpPr/>
              <p:nvPr/>
            </p:nvSpPr>
            <p:spPr>
              <a:xfrm>
                <a:off x="4928432" y="4222899"/>
                <a:ext cx="1135143" cy="274637"/>
              </a:xfrm>
              <a:prstGeom prst="roundRect">
                <a:avLst/>
              </a:prstGeom>
              <a:gradFill flip="none" rotWithShape="0">
                <a:gsLst>
                  <a:gs pos="0">
                    <a:schemeClr val="bg1">
                      <a:lumMod val="92000"/>
                    </a:schemeClr>
                  </a:gs>
                  <a:gs pos="100000">
                    <a:schemeClr val="bg1"/>
                  </a:gs>
                </a:gsLst>
                <a:lin ang="2700000" scaled="1"/>
                <a:tileRect/>
              </a:gradFill>
              <a:ln>
                <a:noFill/>
              </a:ln>
              <a:effectLst>
                <a:outerShdw blurRad="38100" dist="25400" dir="2700000" sx="99000" sy="99000" algn="tl" rotWithShape="0">
                  <a:prstClr val="black">
                    <a:alpha val="7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en-US" sz="1100" b="1" dirty="0">
                    <a:solidFill>
                      <a:schemeClr val="tx1"/>
                    </a:solidFill>
                  </a:rPr>
                  <a:t>Pivoted data</a:t>
                </a:r>
              </a:p>
            </p:txBody>
          </p:sp>
        </p:grpSp>
        <p:pic>
          <p:nvPicPr>
            <p:cNvPr id="11" name="Picture 10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C7F5F679-805C-4A37-9A09-D35CE5E4200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816640" y="1742172"/>
              <a:ext cx="2240474" cy="3223539"/>
            </a:xfrm>
            <a:prstGeom prst="rect">
              <a:avLst/>
            </a:prstGeom>
          </p:spPr>
        </p:pic>
        <p:pic>
          <p:nvPicPr>
            <p:cNvPr id="12" name="Picture 11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17521C49-207E-41A3-8EA5-BEB16C33D19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10200" y="2743200"/>
              <a:ext cx="1493649" cy="922100"/>
            </a:xfrm>
            <a:prstGeom prst="rect">
              <a:avLst/>
            </a:prstGeom>
          </p:spPr>
        </p:pic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7F5581-53B2-4E63-9FCD-48272FA3B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Create PivotTable Dialog Box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ABDD633F-B116-41C1-80F4-D9DB3DA254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7402" y="2110626"/>
            <a:ext cx="2949196" cy="263674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9DDC5EA-841E-422C-9811-35400BC22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Recommended PivotTables Dialog Box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57198CD-6F3A-4B6C-A780-8A31D1415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7766" y="1550507"/>
            <a:ext cx="4008467" cy="375698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5FF86C-D1FA-44EC-AB8E-D45955BCB4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PivotTable Fields Task Pane</a:t>
            </a:r>
          </a:p>
        </p:txBody>
      </p:sp>
      <p:pic>
        <p:nvPicPr>
          <p:cNvPr id="26" name="Picture 25" descr="A screenshot of a cell phone&#10;&#10;Description automatically generated">
            <a:extLst>
              <a:ext uri="{FF2B5EF4-FFF2-40B4-BE49-F238E27FC236}">
                <a16:creationId xmlns:a16="http://schemas.microsoft.com/office/drawing/2014/main" id="{36392E8B-B6E7-4C10-9A52-FF9A693BD4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8384" y="1683690"/>
            <a:ext cx="2667231" cy="3802710"/>
          </a:xfrm>
          <a:prstGeom prst="rect">
            <a:avLst/>
          </a:prstGeom>
        </p:spPr>
      </p:pic>
      <p:sp>
        <p:nvSpPr>
          <p:cNvPr id="27" name="Line 113">
            <a:extLst>
              <a:ext uri="{FF2B5EF4-FFF2-40B4-BE49-F238E27FC236}">
                <a16:creationId xmlns:a16="http://schemas.microsoft.com/office/drawing/2014/main" id="{0A654F97-22D3-4F21-94BC-068B8DF6D948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5750178" y="2133508"/>
            <a:ext cx="31089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28" name="Rounded Rectangle 4">
            <a:extLst>
              <a:ext uri="{FF2B5EF4-FFF2-40B4-BE49-F238E27FC236}">
                <a16:creationId xmlns:a16="http://schemas.microsoft.com/office/drawing/2014/main" id="{427EC53A-A15E-4CFC-B21C-62D9225ADD10}"/>
              </a:ext>
            </a:extLst>
          </p:cNvPr>
          <p:cNvSpPr/>
          <p:nvPr/>
        </p:nvSpPr>
        <p:spPr>
          <a:xfrm>
            <a:off x="5943601" y="1933289"/>
            <a:ext cx="1371600" cy="438912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Tools drop-down arrow</a:t>
            </a:r>
          </a:p>
        </p:txBody>
      </p:sp>
      <p:sp>
        <p:nvSpPr>
          <p:cNvPr id="29" name="AutoShape 108">
            <a:extLst>
              <a:ext uri="{FF2B5EF4-FFF2-40B4-BE49-F238E27FC236}">
                <a16:creationId xmlns:a16="http://schemas.microsoft.com/office/drawing/2014/main" id="{968EDA81-8353-41DE-89F6-DC8E8EC4BAE7}"/>
              </a:ext>
            </a:extLst>
          </p:cNvPr>
          <p:cNvSpPr>
            <a:spLocks/>
          </p:cNvSpPr>
          <p:nvPr/>
        </p:nvSpPr>
        <p:spPr bwMode="auto">
          <a:xfrm flipH="1">
            <a:off x="3107563" y="2645734"/>
            <a:ext cx="224996" cy="914400"/>
          </a:xfrm>
          <a:prstGeom prst="rightBrace">
            <a:avLst>
              <a:gd name="adj1" fmla="val 62000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0" name="Line 113">
            <a:extLst>
              <a:ext uri="{FF2B5EF4-FFF2-40B4-BE49-F238E27FC236}">
                <a16:creationId xmlns:a16="http://schemas.microsoft.com/office/drawing/2014/main" id="{09BD140F-A083-4D11-BBAF-BB7880960F29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5714999" y="4213819"/>
            <a:ext cx="4984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1" name="Rounded Rectangle 9">
            <a:extLst>
              <a:ext uri="{FF2B5EF4-FFF2-40B4-BE49-F238E27FC236}">
                <a16:creationId xmlns:a16="http://schemas.microsoft.com/office/drawing/2014/main" id="{C352227D-A549-4DD0-8474-F07DA42D4B29}"/>
              </a:ext>
            </a:extLst>
          </p:cNvPr>
          <p:cNvSpPr/>
          <p:nvPr/>
        </p:nvSpPr>
        <p:spPr>
          <a:xfrm>
            <a:off x="5943600" y="3996814"/>
            <a:ext cx="1371600" cy="438912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Field drop-down arrow</a:t>
            </a:r>
          </a:p>
        </p:txBody>
      </p:sp>
      <p:sp>
        <p:nvSpPr>
          <p:cNvPr id="32" name="Line 66">
            <a:extLst>
              <a:ext uri="{FF2B5EF4-FFF2-40B4-BE49-F238E27FC236}">
                <a16:creationId xmlns:a16="http://schemas.microsoft.com/office/drawing/2014/main" id="{4C75458E-73DC-456D-B87C-726AA5F7CAA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510997" y="4256729"/>
            <a:ext cx="649501" cy="32749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3" name="Rounded Rectangle 15">
            <a:extLst>
              <a:ext uri="{FF2B5EF4-FFF2-40B4-BE49-F238E27FC236}">
                <a16:creationId xmlns:a16="http://schemas.microsoft.com/office/drawing/2014/main" id="{6A9453C5-95B1-4529-B371-D4035EDECEF5}"/>
              </a:ext>
            </a:extLst>
          </p:cNvPr>
          <p:cNvSpPr/>
          <p:nvPr/>
        </p:nvSpPr>
        <p:spPr>
          <a:xfrm>
            <a:off x="2011992" y="4332996"/>
            <a:ext cx="762000" cy="32004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Areas</a:t>
            </a:r>
          </a:p>
        </p:txBody>
      </p:sp>
      <p:sp>
        <p:nvSpPr>
          <p:cNvPr id="34" name="Line 205">
            <a:extLst>
              <a:ext uri="{FF2B5EF4-FFF2-40B4-BE49-F238E27FC236}">
                <a16:creationId xmlns:a16="http://schemas.microsoft.com/office/drawing/2014/main" id="{967EF9B3-D81C-47FF-B9DC-D35D21962B64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507036" y="4406196"/>
            <a:ext cx="457200" cy="54642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5" name="Rounded Rectangle 23">
            <a:extLst>
              <a:ext uri="{FF2B5EF4-FFF2-40B4-BE49-F238E27FC236}">
                <a16:creationId xmlns:a16="http://schemas.microsoft.com/office/drawing/2014/main" id="{E2D96281-8457-41E9-B184-9DACE19F5297}"/>
              </a:ext>
            </a:extLst>
          </p:cNvPr>
          <p:cNvSpPr/>
          <p:nvPr/>
        </p:nvSpPr>
        <p:spPr>
          <a:xfrm>
            <a:off x="5964235" y="4876799"/>
            <a:ext cx="1371601" cy="36576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Fields in areas</a:t>
            </a:r>
          </a:p>
        </p:txBody>
      </p:sp>
      <p:sp>
        <p:nvSpPr>
          <p:cNvPr id="36" name="Rounded Rectangle 18">
            <a:extLst>
              <a:ext uri="{FF2B5EF4-FFF2-40B4-BE49-F238E27FC236}">
                <a16:creationId xmlns:a16="http://schemas.microsoft.com/office/drawing/2014/main" id="{76D09799-9DA5-4724-8084-89D148199C23}"/>
              </a:ext>
            </a:extLst>
          </p:cNvPr>
          <p:cNvSpPr/>
          <p:nvPr/>
        </p:nvSpPr>
        <p:spPr>
          <a:xfrm>
            <a:off x="2011992" y="2890313"/>
            <a:ext cx="1073313" cy="457200"/>
          </a:xfrm>
          <a:prstGeom prst="roundRect">
            <a:avLst/>
          </a:prstGeom>
          <a:gradFill flip="none" rotWithShape="0">
            <a:gsLst>
              <a:gs pos="0">
                <a:schemeClr val="bg1">
                  <a:lumMod val="92000"/>
                </a:schemeClr>
              </a:gs>
              <a:gs pos="100000">
                <a:schemeClr val="bg1"/>
              </a:gs>
            </a:gsLst>
            <a:lin ang="2700000" scaled="1"/>
            <a:tileRect/>
          </a:gradFill>
          <a:ln>
            <a:noFill/>
          </a:ln>
          <a:effectLst>
            <a:outerShdw blurRad="38100" dist="25400" dir="2700000" sx="99000" sy="99000" algn="tl" rotWithShape="0">
              <a:prstClr val="black">
                <a:alpha val="7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300" b="1" dirty="0">
                <a:solidFill>
                  <a:schemeClr val="tx1"/>
                </a:solidFill>
              </a:rPr>
              <a:t>Field check boxes</a:t>
            </a:r>
          </a:p>
        </p:txBody>
      </p:sp>
      <p:sp>
        <p:nvSpPr>
          <p:cNvPr id="37" name="AutoShape 108">
            <a:extLst>
              <a:ext uri="{FF2B5EF4-FFF2-40B4-BE49-F238E27FC236}">
                <a16:creationId xmlns:a16="http://schemas.microsoft.com/office/drawing/2014/main" id="{0ECD4C2B-AEF5-4E06-87E2-4B43D40E1FD1}"/>
              </a:ext>
            </a:extLst>
          </p:cNvPr>
          <p:cNvSpPr>
            <a:spLocks/>
          </p:cNvSpPr>
          <p:nvPr/>
        </p:nvSpPr>
        <p:spPr bwMode="auto">
          <a:xfrm flipH="1">
            <a:off x="3145319" y="4019733"/>
            <a:ext cx="224996" cy="502920"/>
          </a:xfrm>
          <a:prstGeom prst="rightBrace">
            <a:avLst>
              <a:gd name="adj1" fmla="val 36600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8" name="AutoShape 108">
            <a:extLst>
              <a:ext uri="{FF2B5EF4-FFF2-40B4-BE49-F238E27FC236}">
                <a16:creationId xmlns:a16="http://schemas.microsoft.com/office/drawing/2014/main" id="{392BE6DB-2CE3-489B-8A0F-244CD9C4BF7A}"/>
              </a:ext>
            </a:extLst>
          </p:cNvPr>
          <p:cNvSpPr>
            <a:spLocks/>
          </p:cNvSpPr>
          <p:nvPr/>
        </p:nvSpPr>
        <p:spPr bwMode="auto">
          <a:xfrm flipH="1">
            <a:off x="3134686" y="4631050"/>
            <a:ext cx="224996" cy="457200"/>
          </a:xfrm>
          <a:prstGeom prst="rightBrace">
            <a:avLst>
              <a:gd name="adj1" fmla="val 36600"/>
              <a:gd name="adj2" fmla="val 50000"/>
            </a:avLst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9" name="Line 66">
            <a:extLst>
              <a:ext uri="{FF2B5EF4-FFF2-40B4-BE49-F238E27FC236}">
                <a16:creationId xmlns:a16="http://schemas.microsoft.com/office/drawing/2014/main" id="{9E47E5B6-9337-48E0-910D-0E38B0938748}"/>
              </a:ext>
            </a:extLst>
          </p:cNvPr>
          <p:cNvSpPr>
            <a:spLocks noChangeShapeType="1"/>
          </p:cNvSpPr>
          <p:nvPr/>
        </p:nvSpPr>
        <p:spPr bwMode="auto">
          <a:xfrm>
            <a:off x="2784625" y="4523285"/>
            <a:ext cx="360694" cy="34936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0" name="Line 113">
            <a:extLst>
              <a:ext uri="{FF2B5EF4-FFF2-40B4-BE49-F238E27FC236}">
                <a16:creationId xmlns:a16="http://schemas.microsoft.com/office/drawing/2014/main" id="{63A63FAE-77E8-4979-950B-7879FD117EEC}"/>
              </a:ext>
            </a:extLst>
          </p:cNvPr>
          <p:cNvSpPr>
            <a:spLocks noChangeShapeType="1"/>
          </p:cNvSpPr>
          <p:nvPr/>
        </p:nvSpPr>
        <p:spPr bwMode="auto">
          <a:xfrm rot="10800000">
            <a:off x="5465761" y="5036937"/>
            <a:ext cx="4984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9682ECF-E464-43A4-918F-F6C2F29D7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14</a:t>
            </a:fld>
            <a:endParaRPr 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8E29F1-1D22-4980-8DE9-01DD81C62D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PivotTable Fields Task Pane Elements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91E614-89C3-478B-96FF-B7431D0F47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15</a:t>
            </a:fld>
            <a:endParaRPr lang="en-US"/>
          </a:p>
        </p:txBody>
      </p:sp>
      <p:graphicFrame>
        <p:nvGraphicFramePr>
          <p:cNvPr id="5" name="Group 23">
            <a:extLst>
              <a:ext uri="{FF2B5EF4-FFF2-40B4-BE49-F238E27FC236}">
                <a16:creationId xmlns:a16="http://schemas.microsoft.com/office/drawing/2014/main" id="{0ED03E4A-324E-4BB5-8233-B66F58D129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1722505"/>
              </p:ext>
            </p:extLst>
          </p:nvPr>
        </p:nvGraphicFramePr>
        <p:xfrm>
          <a:off x="953239" y="1752600"/>
          <a:ext cx="7239000" cy="3657600"/>
        </p:xfrm>
        <a:graphic>
          <a:graphicData uri="http://schemas.openxmlformats.org/drawingml/2006/table">
            <a:tbl>
              <a:tblPr/>
              <a:tblGrid>
                <a:gridCol w="18661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728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572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/>
                          <a:cs typeface="Calibri"/>
                        </a:rPr>
                        <a:t>PivotTable Fields Task Pane Element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6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Calibri"/>
                        </a:rPr>
                        <a:t>Description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9D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Tools drop-down arrow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cs typeface="Calibri"/>
                        </a:rPr>
                        <a:t>Displays a menu that allows you to rearrange the sections and areas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Field check boxes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Allow you to add or remove fields from the various areas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Field drop-down arrow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4572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Provides options to move a field to a different area, move a field up or down in an area's hierarchy, or remove a field from an area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Filters area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Enables the use of filters </a:t>
                      </a: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Calibri"/>
                        </a:rPr>
                        <a:t>that provide a quick way to narrow data so you can zero in on specific information</a:t>
                      </a:r>
                      <a:endParaRPr kumimoji="0" lang="en-US" sz="14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/>
                        <a:ea typeface="+mn-ea"/>
                        <a:cs typeface="Calibri"/>
                      </a:endParaRP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1435644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Columns area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Enables the use of column headings across the top of a PivotTable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435942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Rows area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Enables the use of row headings down the left side of a PivotTable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632614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</a:pPr>
                      <a:r>
                        <a:rPr kumimoji="0" lang="en-US" sz="14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Values area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B0F0"/>
                        </a:buClr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kumimoji="0" lang="en-US" sz="14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+mn-ea"/>
                          <a:cs typeface="Calibri"/>
                        </a:rPr>
                        <a:t>Supports the use of numeric calculations on data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1175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005190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PivotTable Analyze Contextual Tab</a:t>
            </a:r>
          </a:p>
        </p:txBody>
      </p:sp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11535D1B-4FE6-4D1B-9BC5-CBC0B4AE43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0" y="1905000"/>
            <a:ext cx="5563082" cy="1226926"/>
          </a:xfrm>
          <a:prstGeom prst="rect">
            <a:avLst/>
          </a:prstGeom>
        </p:spPr>
      </p:pic>
      <p:pic>
        <p:nvPicPr>
          <p:cNvPr id="12" name="Picture 11" descr="A screenshot of a cell phone&#10;&#10;Description automatically generated">
            <a:extLst>
              <a:ext uri="{FF2B5EF4-FFF2-40B4-BE49-F238E27FC236}">
                <a16:creationId xmlns:a16="http://schemas.microsoft.com/office/drawing/2014/main" id="{5EE4AF0B-B5AD-454D-8906-D4EE6BC756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1638" y="3276600"/>
            <a:ext cx="5829805" cy="122692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3D96A2-4E4C-4028-8A18-6D7865C9B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16</a:t>
            </a:fld>
            <a:endParaRPr lang="en-US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Design Contextual Tab for PivotTables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E80D786C-C312-47FB-A452-533301B5AAE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825" y="2815537"/>
            <a:ext cx="7506350" cy="122692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B759CB7-0CC4-480F-B8C2-92E7E54BD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17</a:t>
            </a:fld>
            <a:endParaRPr lang="en-US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Start with Questions, End with Structure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29D84C58-DC50-4532-95D8-260E3ABEA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4972" y="2506900"/>
            <a:ext cx="3414056" cy="184420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0BCEA51-F249-496F-B60B-4C4EE5E712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18</a:t>
            </a:fld>
            <a:endParaRPr lang="en-US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70530DA-D5E5-49BC-BACA-13A9EB891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D434C4-B714-4ED8-AF4E-DAEBA546B75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 PivotTable from a Local Data Source</a:t>
            </a:r>
          </a:p>
        </p:txBody>
      </p:sp>
    </p:spTree>
    <p:extLst>
      <p:ext uri="{BB962C8B-B14F-4D97-AF65-F5344CB8AC3E}">
        <p14:creationId xmlns:p14="http://schemas.microsoft.com/office/powerpoint/2010/main" val="11848528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D754C58-B36D-49A2-8399-1D8DBB492C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Prepare Data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08AD291-C35C-4C5F-9F8D-CB7D68723AE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A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4C6C9B-D37E-4534-A726-BC9C1AE607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3430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87BFC6F-5D7C-4D49-B7B9-5FC61B054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PivotTable from Multiple Local Data Sources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218A637-13C5-4447-A08C-58863ECFF2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C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703ACB6-F905-4B06-8C42-E2F64F8BD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606775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Excel Data Model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7A0E57-B751-4D06-8899-D2D48BCCF9F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Data Model</a:t>
            </a:r>
            <a:r>
              <a:rPr lang="en-US" dirty="0"/>
              <a:t>: An approach in Excel that integrates data from multiple tables, effectively building a relational data source inside an Excel workbook.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CEF4ECA-D97D-4CF4-9ABC-70605B7C2E16}"/>
              </a:ext>
            </a:extLst>
          </p:cNvPr>
          <p:cNvGrpSpPr/>
          <p:nvPr/>
        </p:nvGrpSpPr>
        <p:grpSpPr>
          <a:xfrm>
            <a:off x="2347341" y="2293290"/>
            <a:ext cx="4358490" cy="3802710"/>
            <a:chOff x="2347341" y="1576571"/>
            <a:chExt cx="4358490" cy="3802710"/>
          </a:xfrm>
        </p:grpSpPr>
        <p:sp>
          <p:nvSpPr>
            <p:cNvPr id="9" name="Rounded Rectangle 6">
              <a:extLst>
                <a:ext uri="{FF2B5EF4-FFF2-40B4-BE49-F238E27FC236}">
                  <a16:creationId xmlns:a16="http://schemas.microsoft.com/office/drawing/2014/main" id="{59B398F0-012E-467D-8D6B-F5C2C33ED6F6}"/>
                </a:ext>
              </a:extLst>
            </p:cNvPr>
            <p:cNvSpPr/>
            <p:nvPr/>
          </p:nvSpPr>
          <p:spPr>
            <a:xfrm>
              <a:off x="2347341" y="3189432"/>
              <a:ext cx="1447800" cy="320040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Field check boxes</a:t>
              </a:r>
            </a:p>
          </p:txBody>
        </p:sp>
        <p:pic>
          <p:nvPicPr>
            <p:cNvPr id="10" name="Picture 9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BBF82C84-8AE7-4F5D-9D9A-247024C4DB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038600" y="1576571"/>
              <a:ext cx="2667231" cy="3802710"/>
            </a:xfrm>
            <a:prstGeom prst="rect">
              <a:avLst/>
            </a:prstGeom>
          </p:spPr>
        </p:pic>
        <p:sp>
          <p:nvSpPr>
            <p:cNvPr id="11" name="AutoShape 108">
              <a:extLst>
                <a:ext uri="{FF2B5EF4-FFF2-40B4-BE49-F238E27FC236}">
                  <a16:creationId xmlns:a16="http://schemas.microsoft.com/office/drawing/2014/main" id="{17465FF1-D489-4880-A09D-4A4CD5FAC25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4166616" y="3084734"/>
              <a:ext cx="176784" cy="548640"/>
            </a:xfrm>
            <a:prstGeom prst="rightBrace">
              <a:avLst>
                <a:gd name="adj1" fmla="val 62000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2" name="Line 144">
              <a:extLst>
                <a:ext uri="{FF2B5EF4-FFF2-40B4-BE49-F238E27FC236}">
                  <a16:creationId xmlns:a16="http://schemas.microsoft.com/office/drawing/2014/main" id="{B5A40D49-1CF1-48A0-B2E4-C999F05CAC9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71316" y="2762026"/>
              <a:ext cx="476250" cy="13716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3" name="Line 144">
              <a:extLst>
                <a:ext uri="{FF2B5EF4-FFF2-40B4-BE49-F238E27FC236}">
                  <a16:creationId xmlns:a16="http://schemas.microsoft.com/office/drawing/2014/main" id="{5204C454-D784-4CE8-8618-A4E99B0B35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671316" y="2895379"/>
              <a:ext cx="476250" cy="7620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4" name="Rounded Rectangle 9">
              <a:extLst>
                <a:ext uri="{FF2B5EF4-FFF2-40B4-BE49-F238E27FC236}">
                  <a16:creationId xmlns:a16="http://schemas.microsoft.com/office/drawing/2014/main" id="{E7F7E8D0-FD60-4A84-B225-E24D16D24116}"/>
                </a:ext>
              </a:extLst>
            </p:cNvPr>
            <p:cNvSpPr/>
            <p:nvPr/>
          </p:nvSpPr>
          <p:spPr>
            <a:xfrm>
              <a:off x="2347341" y="2735042"/>
              <a:ext cx="1476375" cy="320040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Named tables</a:t>
              </a:r>
            </a:p>
          </p:txBody>
        </p:sp>
        <p:sp>
          <p:nvSpPr>
            <p:cNvPr id="15" name="Line 144">
              <a:extLst>
                <a:ext uri="{FF2B5EF4-FFF2-40B4-BE49-F238E27FC236}">
                  <a16:creationId xmlns:a16="http://schemas.microsoft.com/office/drawing/2014/main" id="{91E3D538-C9F5-4972-9AE6-906D1754B5C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796665" y="3362325"/>
              <a:ext cx="38404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AECFFB3-D58C-4CCA-8C7D-AFC74F82F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Named Tables</a:t>
            </a:r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1EBAF2EA-86FD-4292-BC48-EAF7077AA7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9180" y="2030609"/>
            <a:ext cx="4145639" cy="2796782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273EFD51-0384-4A55-A823-75E8A81B0CFA}"/>
              </a:ext>
            </a:extLst>
          </p:cNvPr>
          <p:cNvSpPr/>
          <p:nvPr/>
        </p:nvSpPr>
        <p:spPr>
          <a:xfrm>
            <a:off x="2522173" y="2554356"/>
            <a:ext cx="671403" cy="3810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algn="ctr" defTabSz="914400"/>
            <a:endParaRPr lang="en-US" sz="1100" b="1" kern="0" dirty="0" err="1">
              <a:solidFill>
                <a:srgbClr val="FF0000"/>
              </a:solidFill>
              <a:latin typeface="Arial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5FBD0A8D-F3B0-4D7C-A57A-D099A8CB6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22</a:t>
            </a:fld>
            <a:endParaRPr lang="en-US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Create Relationship Dialog Box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968CB0A-826D-4A95-BF86-30910C3065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0594" y="2647882"/>
            <a:ext cx="4282811" cy="156223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1ADA1E-0D7F-42D1-83CE-2E2616B55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23</a:t>
            </a:fld>
            <a:endParaRPr 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Manage Relationships Dialog Box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5F027F0F-3CC1-4EA8-930C-2F271D189D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0594" y="1931540"/>
            <a:ext cx="4282811" cy="2994920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E3507A-AD59-483D-A629-5AC37738D2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24</a:t>
            </a:fld>
            <a:endParaRPr 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DE5A0788-E4E2-4250-977F-241DBFA298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B5176C-7FB1-436F-8235-DEE31D7F489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 PivotTable from Multiple Local Data Sources</a:t>
            </a:r>
          </a:p>
        </p:txBody>
      </p:sp>
    </p:spTree>
    <p:extLst>
      <p:ext uri="{BB962C8B-B14F-4D97-AF65-F5344CB8AC3E}">
        <p14:creationId xmlns:p14="http://schemas.microsoft.com/office/powerpoint/2010/main" val="218842199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933B1CA-0976-4B38-92F7-709D05A75F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PivotTable from an External Data Source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7F59C9-2FE0-4D27-80EB-5625D5220D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D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0A81EB3-B3F0-44EA-B172-6F99F4AA5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15450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External Data Sources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7688785" y="2590799"/>
            <a:ext cx="609600" cy="1981201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62000">
                <a:schemeClr val="bg1"/>
              </a:gs>
              <a:gs pos="100000">
                <a:schemeClr val="bg1"/>
              </a:gs>
            </a:gsLst>
            <a:lin ang="0" scaled="1"/>
            <a:tileRect/>
          </a:gradFill>
          <a:ln w="28575" cap="flat" cmpd="sng" algn="ctr">
            <a:noFill/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3089A17F-C449-4521-AF59-ACD5DFE3B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7283" y="2819347"/>
            <a:ext cx="4069433" cy="121930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40CA84-6664-4E0F-818B-01BA3859E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27</a:t>
            </a:fld>
            <a:endParaRPr lang="en-US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 Data Window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08ED32-2F8A-4BFE-AE56-D4ED2EA305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2491" y="2289711"/>
            <a:ext cx="4359018" cy="2278577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98D9EBA-9B5A-4CAD-81D3-82B6586DF4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Navigator Window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B98513D3-D6E1-49D8-95A4-22202FF718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0112" y="1901057"/>
            <a:ext cx="4343776" cy="3055885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A41CBF1-9FEE-45AF-8F08-4A7E5BF25B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Data Sources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3346278-23DA-41BF-AEEA-3FA92633B43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2600" y="1060688"/>
            <a:ext cx="6934200" cy="996712"/>
          </a:xfrm>
        </p:spPr>
        <p:txBody>
          <a:bodyPr/>
          <a:lstStyle/>
          <a:p>
            <a:r>
              <a:rPr lang="en-US" b="1" dirty="0"/>
              <a:t>Table</a:t>
            </a:r>
            <a:r>
              <a:rPr lang="en-US" dirty="0"/>
              <a:t>: A dataset composed of contiguous rows and columns that Excel treats as a single, independent object.</a:t>
            </a:r>
          </a:p>
          <a:p>
            <a:r>
              <a:rPr lang="en-US" b="1" dirty="0"/>
              <a:t>Range</a:t>
            </a:r>
            <a:r>
              <a:rPr lang="en-US" dirty="0"/>
              <a:t>: A block or group of cells in a worksheet.</a:t>
            </a:r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2A25A1B6-3DA5-4429-BED9-000642DAC5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8715" y="2353775"/>
            <a:ext cx="4046571" cy="336071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A7D8CD7-56CE-4395-A2C5-0484E5F96E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94EF4A-D7A8-465B-A9A9-9771580484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Get Data Menu Options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0AD224-B8B2-48AE-AC47-3D11FEBFC0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30</a:t>
            </a:fld>
            <a:endParaRPr lang="en-US"/>
          </a:p>
        </p:txBody>
      </p:sp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85ED25EE-948E-4D41-841B-113FB8B175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0145" y="1577179"/>
            <a:ext cx="4023709" cy="3703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61403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Import Data Dialog Box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58FDDAD5-4DBD-44C3-9433-D28A9537F1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02228" y="2400211"/>
            <a:ext cx="2339543" cy="2057578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9B2A9E2-7491-4A25-A55D-7BD504EB2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31</a:t>
            </a:fld>
            <a:endParaRPr lang="en-US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Queries and Connections Pane</a:t>
            </a: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B5E844E8-83E5-4396-8AA4-04DE23CBB8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7918" y="2270659"/>
            <a:ext cx="2568163" cy="2316681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486EA64A-524A-4BB6-B627-83ED0F8DD7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32</a:t>
            </a:fld>
            <a:endParaRPr lang="en-US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Existing Connections Dialog Box</a:t>
            </a:r>
          </a:p>
        </p:txBody>
      </p:sp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75A98C8E-66B4-45BB-8945-05E598AFDD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0179" y="1550507"/>
            <a:ext cx="3703641" cy="3756986"/>
          </a:xfrm>
          <a:prstGeom prst="rect">
            <a:avLst/>
          </a:prstGeom>
        </p:spPr>
      </p:pic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FEA813-CE6B-4A2A-9381-F81306A25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33</a:t>
            </a:fld>
            <a:endParaRPr lang="en-US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5CF9BD0-E46D-45FC-B79E-FA807245CF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69C720-777A-4033-B1F3-99C0026840C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Creating a PivotTable from an External Data Source</a:t>
            </a:r>
          </a:p>
        </p:txBody>
      </p:sp>
    </p:spTree>
    <p:extLst>
      <p:ext uri="{BB962C8B-B14F-4D97-AF65-F5344CB8AC3E}">
        <p14:creationId xmlns:p14="http://schemas.microsoft.com/office/powerpoint/2010/main" val="86431039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3789CBB-1F0D-4D66-A35C-594FB50604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2692E8-ABE8-49E0-AB0F-4075F7886F2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If you have been unsuccessful in creating PivotTables in the past, how do you think the overall structure of your source data affected the outcome?</a:t>
            </a:r>
          </a:p>
          <a:p>
            <a:r>
              <a:rPr lang="en-US" dirty="0"/>
              <a:t>What tasks that you typically perform would PivotTables help you complete more effectively or efficiently?</a:t>
            </a:r>
          </a:p>
        </p:txBody>
      </p:sp>
    </p:spTree>
    <p:extLst>
      <p:ext uri="{BB962C8B-B14F-4D97-AF65-F5344CB8AC3E}">
        <p14:creationId xmlns:p14="http://schemas.microsoft.com/office/powerpoint/2010/main" val="26508540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Transactional Data 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4FADE38-69E1-48CE-85D1-26904C5A482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b="1" dirty="0"/>
              <a:t>Transactional data</a:t>
            </a:r>
            <a:r>
              <a:rPr lang="en-US" dirty="0"/>
              <a:t>: Data that represents each individual transaction, or event, in a series of transactions and that is not summarized in any way.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753BCD5-5D90-488D-AD4E-94626C8C94A2}"/>
              </a:ext>
            </a:extLst>
          </p:cNvPr>
          <p:cNvGrpSpPr/>
          <p:nvPr/>
        </p:nvGrpSpPr>
        <p:grpSpPr>
          <a:xfrm>
            <a:off x="1996372" y="2325876"/>
            <a:ext cx="5151256" cy="3675319"/>
            <a:chOff x="1996372" y="2325876"/>
            <a:chExt cx="5151256" cy="3675319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F1E63F0-1E9E-4DF9-94CC-CC71CF5021F1}"/>
                </a:ext>
              </a:extLst>
            </p:cNvPr>
            <p:cNvGrpSpPr/>
            <p:nvPr/>
          </p:nvGrpSpPr>
          <p:grpSpPr>
            <a:xfrm>
              <a:off x="1996372" y="2325876"/>
              <a:ext cx="5125892" cy="3675319"/>
              <a:chOff x="2362200" y="1752454"/>
              <a:chExt cx="5125892" cy="3675319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83BB60E6-7F75-479C-A687-B191C853188B}"/>
                  </a:ext>
                </a:extLst>
              </p:cNvPr>
              <p:cNvGrpSpPr/>
              <p:nvPr/>
            </p:nvGrpSpPr>
            <p:grpSpPr>
              <a:xfrm>
                <a:off x="3352800" y="3200400"/>
                <a:ext cx="4135292" cy="2227373"/>
                <a:chOff x="2263540" y="3362659"/>
                <a:chExt cx="4135292" cy="2227373"/>
              </a:xfrm>
            </p:grpSpPr>
            <p:sp>
              <p:nvSpPr>
                <p:cNvPr id="16" name="Rounded Rectangle 4">
                  <a:extLst>
                    <a:ext uri="{FF2B5EF4-FFF2-40B4-BE49-F238E27FC236}">
                      <a16:creationId xmlns:a16="http://schemas.microsoft.com/office/drawing/2014/main" id="{82462C2A-4B4B-416F-ABD1-EBAC4E27A176}"/>
                    </a:ext>
                  </a:extLst>
                </p:cNvPr>
                <p:cNvSpPr/>
                <p:nvPr/>
              </p:nvSpPr>
              <p:spPr>
                <a:xfrm>
                  <a:off x="2263540" y="5334000"/>
                  <a:ext cx="1527048" cy="256032"/>
                </a:xfrm>
                <a:prstGeom prst="roundRect">
                  <a:avLst/>
                </a:prstGeom>
                <a:gradFill flip="none" rotWithShape="0">
                  <a:gsLst>
                    <a:gs pos="0">
                      <a:schemeClr val="bg1">
                        <a:lumMod val="92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  <a:ln>
                  <a:noFill/>
                </a:ln>
                <a:effectLst>
                  <a:outerShdw blurRad="38100" dist="25400" dir="2700000" sx="99000" sy="99000" algn="tl" rotWithShape="0">
                    <a:prstClr val="black">
                      <a:alpha val="7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1300" b="1" dirty="0">
                      <a:solidFill>
                        <a:schemeClr val="tx1"/>
                      </a:solidFill>
                    </a:rPr>
                    <a:t>Transactional data</a:t>
                  </a:r>
                </a:p>
              </p:txBody>
            </p:sp>
            <p:sp>
              <p:nvSpPr>
                <p:cNvPr id="17" name="Rounded Rectangle 10">
                  <a:extLst>
                    <a:ext uri="{FF2B5EF4-FFF2-40B4-BE49-F238E27FC236}">
                      <a16:creationId xmlns:a16="http://schemas.microsoft.com/office/drawing/2014/main" id="{FC36EDF9-A06E-44B4-8F27-1EA85C88B0DD}"/>
                    </a:ext>
                  </a:extLst>
                </p:cNvPr>
                <p:cNvSpPr/>
                <p:nvPr/>
              </p:nvSpPr>
              <p:spPr>
                <a:xfrm>
                  <a:off x="4871784" y="3362659"/>
                  <a:ext cx="1527048" cy="256032"/>
                </a:xfrm>
                <a:prstGeom prst="roundRect">
                  <a:avLst/>
                </a:prstGeom>
                <a:gradFill flip="none" rotWithShape="0">
                  <a:gsLst>
                    <a:gs pos="0">
                      <a:schemeClr val="bg1">
                        <a:lumMod val="92000"/>
                      </a:schemeClr>
                    </a:gs>
                    <a:gs pos="100000">
                      <a:schemeClr val="bg1"/>
                    </a:gs>
                  </a:gsLst>
                  <a:lin ang="2700000" scaled="1"/>
                  <a:tileRect/>
                </a:gradFill>
                <a:ln>
                  <a:noFill/>
                </a:ln>
                <a:effectLst>
                  <a:outerShdw blurRad="38100" dist="25400" dir="2700000" sx="99000" sy="99000" algn="tl" rotWithShape="0">
                    <a:prstClr val="black">
                      <a:alpha val="75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r>
                    <a:rPr lang="en-US" sz="1300" b="1" dirty="0">
                      <a:solidFill>
                        <a:schemeClr val="tx1"/>
                      </a:solidFill>
                    </a:rPr>
                    <a:t>Summarized data</a:t>
                  </a:r>
                </a:p>
              </p:txBody>
            </p:sp>
          </p:grpSp>
          <p:pic>
            <p:nvPicPr>
              <p:cNvPr id="15" name="Picture 14" descr="A close up of text on a white background&#10;&#10;Description automatically generated">
                <a:extLst>
                  <a:ext uri="{FF2B5EF4-FFF2-40B4-BE49-F238E27FC236}">
                    <a16:creationId xmlns:a16="http://schemas.microsoft.com/office/drawing/2014/main" id="{944704A8-8F9D-41D3-A37B-5C6C5F3DCA5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362200" y="1752454"/>
                <a:ext cx="3353091" cy="3353091"/>
              </a:xfrm>
              <a:prstGeom prst="rect">
                <a:avLst/>
              </a:prstGeom>
            </p:spPr>
          </p:pic>
        </p:grpSp>
        <p:pic>
          <p:nvPicPr>
            <p:cNvPr id="9" name="Picture 8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D9C638D3-7258-4E3E-A4B1-1F3DAD67633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570151" y="2335577"/>
              <a:ext cx="1577477" cy="1371719"/>
            </a:xfrm>
            <a:prstGeom prst="rect">
              <a:avLst/>
            </a:prstGeom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049CF3-92AF-4ED1-8BA3-EE287A58C6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Clean Data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1F770D7-871B-4B42-9531-33EDF69933BF}"/>
              </a:ext>
            </a:extLst>
          </p:cNvPr>
          <p:cNvGrpSpPr/>
          <p:nvPr/>
        </p:nvGrpSpPr>
        <p:grpSpPr>
          <a:xfrm>
            <a:off x="2143555" y="1371600"/>
            <a:ext cx="5171645" cy="4876800"/>
            <a:chOff x="2143555" y="1371600"/>
            <a:chExt cx="5171645" cy="4876800"/>
          </a:xfrm>
        </p:grpSpPr>
        <p:sp>
          <p:nvSpPr>
            <p:cNvPr id="32" name="Line 167">
              <a:extLst>
                <a:ext uri="{FF2B5EF4-FFF2-40B4-BE49-F238E27FC236}">
                  <a16:creationId xmlns:a16="http://schemas.microsoft.com/office/drawing/2014/main" id="{E5EFDCBC-439A-4443-9B72-2FB5F953AA3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5466253" y="5310306"/>
              <a:ext cx="18288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3" name="Line 167">
              <a:extLst>
                <a:ext uri="{FF2B5EF4-FFF2-40B4-BE49-F238E27FC236}">
                  <a16:creationId xmlns:a16="http://schemas.microsoft.com/office/drawing/2014/main" id="{96E2B66F-4875-4C9E-BBBF-45CDC604EAF4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4954439" y="5297485"/>
              <a:ext cx="18288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4" name="Line 220">
              <a:extLst>
                <a:ext uri="{FF2B5EF4-FFF2-40B4-BE49-F238E27FC236}">
                  <a16:creationId xmlns:a16="http://schemas.microsoft.com/office/drawing/2014/main" id="{8DAEA00A-B798-496F-AF5C-26FCA39A617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658610" y="5232524"/>
              <a:ext cx="154081" cy="145361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35" name="Line 167">
              <a:extLst>
                <a:ext uri="{FF2B5EF4-FFF2-40B4-BE49-F238E27FC236}">
                  <a16:creationId xmlns:a16="http://schemas.microsoft.com/office/drawing/2014/main" id="{1A39F5F1-BD95-47C8-A274-F8BABD55C6C0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2563929" y="5323965"/>
              <a:ext cx="18288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pic>
          <p:nvPicPr>
            <p:cNvPr id="36" name="Picture 35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0A462082-560F-4F3A-AC39-260E211B40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43555" y="1858154"/>
              <a:ext cx="3650296" cy="3360711"/>
            </a:xfrm>
            <a:prstGeom prst="rect">
              <a:avLst/>
            </a:prstGeom>
          </p:spPr>
        </p:pic>
        <p:sp>
          <p:nvSpPr>
            <p:cNvPr id="37" name="AutoShape 302">
              <a:extLst>
                <a:ext uri="{FF2B5EF4-FFF2-40B4-BE49-F238E27FC236}">
                  <a16:creationId xmlns:a16="http://schemas.microsoft.com/office/drawing/2014/main" id="{E6DE98A1-2876-4459-B064-86EE215F37D9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3838999" y="197829"/>
              <a:ext cx="174625" cy="310896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8" name="AutoShape 303">
              <a:extLst>
                <a:ext uri="{FF2B5EF4-FFF2-40B4-BE49-F238E27FC236}">
                  <a16:creationId xmlns:a16="http://schemas.microsoft.com/office/drawing/2014/main" id="{6CD00790-C5C0-4273-BD49-30041662630D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3479" y="2331937"/>
              <a:ext cx="174625" cy="283464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39" name="Rounded Rectangle 12">
              <a:extLst>
                <a:ext uri="{FF2B5EF4-FFF2-40B4-BE49-F238E27FC236}">
                  <a16:creationId xmlns:a16="http://schemas.microsoft.com/office/drawing/2014/main" id="{32369494-2947-48E7-A948-BA99B6060F77}"/>
                </a:ext>
              </a:extLst>
            </p:cNvPr>
            <p:cNvSpPr/>
            <p:nvPr/>
          </p:nvSpPr>
          <p:spPr>
            <a:xfrm>
              <a:off x="6006548" y="3341778"/>
              <a:ext cx="1308652" cy="701465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No blank rows, columns, or cells</a:t>
              </a:r>
            </a:p>
          </p:txBody>
        </p:sp>
        <p:sp>
          <p:nvSpPr>
            <p:cNvPr id="40" name="Rounded Rectangle 13">
              <a:extLst>
                <a:ext uri="{FF2B5EF4-FFF2-40B4-BE49-F238E27FC236}">
                  <a16:creationId xmlns:a16="http://schemas.microsoft.com/office/drawing/2014/main" id="{B9CF248E-FCDE-491D-A36B-A840B1F1B7AA}"/>
                </a:ext>
              </a:extLst>
            </p:cNvPr>
            <p:cNvSpPr/>
            <p:nvPr/>
          </p:nvSpPr>
          <p:spPr>
            <a:xfrm>
              <a:off x="2683680" y="1371600"/>
              <a:ext cx="2514600" cy="274637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Unique and clear data headings</a:t>
              </a:r>
            </a:p>
          </p:txBody>
        </p:sp>
        <p:sp>
          <p:nvSpPr>
            <p:cNvPr id="41" name="Line 205">
              <a:extLst>
                <a:ext uri="{FF2B5EF4-FFF2-40B4-BE49-F238E27FC236}">
                  <a16:creationId xmlns:a16="http://schemas.microsoft.com/office/drawing/2014/main" id="{B3F684E7-D094-432E-8FB2-F11AA24CAE2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793851" y="2209800"/>
              <a:ext cx="62843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42" name="Rounded Rectangle 16">
              <a:extLst>
                <a:ext uri="{FF2B5EF4-FFF2-40B4-BE49-F238E27FC236}">
                  <a16:creationId xmlns:a16="http://schemas.microsoft.com/office/drawing/2014/main" id="{AC44526F-525A-40B9-AE35-E33E6FCA0AE7}"/>
                </a:ext>
              </a:extLst>
            </p:cNvPr>
            <p:cNvSpPr/>
            <p:nvPr/>
          </p:nvSpPr>
          <p:spPr>
            <a:xfrm>
              <a:off x="5994237" y="1971800"/>
              <a:ext cx="1320963" cy="637694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Column name is different from data</a:t>
              </a:r>
            </a:p>
          </p:txBody>
        </p:sp>
        <p:sp>
          <p:nvSpPr>
            <p:cNvPr id="43" name="AutoShape 302">
              <a:extLst>
                <a:ext uri="{FF2B5EF4-FFF2-40B4-BE49-F238E27FC236}">
                  <a16:creationId xmlns:a16="http://schemas.microsoft.com/office/drawing/2014/main" id="{7B0FD318-173A-40BB-9CA8-8E37DECB5471}"/>
                </a:ext>
              </a:extLst>
            </p:cNvPr>
            <p:cNvSpPr>
              <a:spLocks/>
            </p:cNvSpPr>
            <p:nvPr/>
          </p:nvSpPr>
          <p:spPr bwMode="auto">
            <a:xfrm rot="5400000">
              <a:off x="4150144" y="3771890"/>
              <a:ext cx="174625" cy="384048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" name="Rounded Rectangle 24">
              <a:extLst>
                <a:ext uri="{FF2B5EF4-FFF2-40B4-BE49-F238E27FC236}">
                  <a16:creationId xmlns:a16="http://schemas.microsoft.com/office/drawing/2014/main" id="{71011805-3D2D-49D0-A11D-3604BC416833}"/>
                </a:ext>
              </a:extLst>
            </p:cNvPr>
            <p:cNvSpPr/>
            <p:nvPr/>
          </p:nvSpPr>
          <p:spPr>
            <a:xfrm>
              <a:off x="3324664" y="5830888"/>
              <a:ext cx="1828800" cy="417512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Consistent and accurate data types</a:t>
              </a:r>
            </a:p>
          </p:txBody>
        </p:sp>
        <p:pic>
          <p:nvPicPr>
            <p:cNvPr id="45" name="Picture 44" descr="L1-T1-DateFormat.png">
              <a:extLst>
                <a:ext uri="{FF2B5EF4-FFF2-40B4-BE49-F238E27FC236}">
                  <a16:creationId xmlns:a16="http://schemas.microsoft.com/office/drawing/2014/main" id="{E392B635-A9CC-407F-A36D-41BB15D6B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314721" y="5340484"/>
              <a:ext cx="761905" cy="238095"/>
            </a:xfrm>
            <a:prstGeom prst="rect">
              <a:avLst/>
            </a:prstGeom>
          </p:spPr>
        </p:pic>
        <p:pic>
          <p:nvPicPr>
            <p:cNvPr id="46" name="Picture 45" descr="L1-T1-CurrencyFormat.png">
              <a:extLst>
                <a:ext uri="{FF2B5EF4-FFF2-40B4-BE49-F238E27FC236}">
                  <a16:creationId xmlns:a16="http://schemas.microsoft.com/office/drawing/2014/main" id="{5F509C9D-F1FF-45BE-8AF9-BC9A4692A12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636384" y="5340484"/>
              <a:ext cx="761905" cy="238095"/>
            </a:xfrm>
            <a:prstGeom prst="rect">
              <a:avLst/>
            </a:prstGeom>
          </p:spPr>
        </p:pic>
        <p:pic>
          <p:nvPicPr>
            <p:cNvPr id="47" name="Picture 46" descr="L1-T1-TextFormat.png">
              <a:extLst>
                <a:ext uri="{FF2B5EF4-FFF2-40B4-BE49-F238E27FC236}">
                  <a16:creationId xmlns:a16="http://schemas.microsoft.com/office/drawing/2014/main" id="{1619FE96-1C3E-491F-BD88-93EE3FEA60C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412898" y="5340484"/>
              <a:ext cx="761905" cy="238095"/>
            </a:xfrm>
            <a:prstGeom prst="rect">
              <a:avLst/>
            </a:prstGeom>
          </p:spPr>
        </p:pic>
        <p:pic>
          <p:nvPicPr>
            <p:cNvPr id="48" name="Picture 47" descr="L1-T1-NumberFormat.png">
              <a:extLst>
                <a:ext uri="{FF2B5EF4-FFF2-40B4-BE49-F238E27FC236}">
                  <a16:creationId xmlns:a16="http://schemas.microsoft.com/office/drawing/2014/main" id="{E0F63826-0CDE-476C-8E02-A3118743243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856505" y="5340484"/>
              <a:ext cx="761905" cy="238095"/>
            </a:xfrm>
            <a:prstGeom prst="rect">
              <a:avLst/>
            </a:prstGeom>
          </p:spPr>
        </p:pic>
        <p:pic>
          <p:nvPicPr>
            <p:cNvPr id="49" name="Picture 48" descr="L1-T1-TextFormat.png">
              <a:extLst>
                <a:ext uri="{FF2B5EF4-FFF2-40B4-BE49-F238E27FC236}">
                  <a16:creationId xmlns:a16="http://schemas.microsoft.com/office/drawing/2014/main" id="{94411984-5199-4734-94E1-DB51DAB5E43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076626" y="5332416"/>
              <a:ext cx="761905" cy="238095"/>
            </a:xfrm>
            <a:prstGeom prst="rect">
              <a:avLst/>
            </a:prstGeom>
          </p:spPr>
        </p:pic>
        <p:sp>
          <p:nvSpPr>
            <p:cNvPr id="50" name="Line 167">
              <a:extLst>
                <a:ext uri="{FF2B5EF4-FFF2-40B4-BE49-F238E27FC236}">
                  <a16:creationId xmlns:a16="http://schemas.microsoft.com/office/drawing/2014/main" id="{BF17B8C7-15E6-40DF-B900-BB2E72246EE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5400000">
              <a:off x="4494777" y="5145878"/>
              <a:ext cx="99915" cy="273165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1" name="Line 205">
              <a:extLst>
                <a:ext uri="{FF2B5EF4-FFF2-40B4-BE49-F238E27FC236}">
                  <a16:creationId xmlns:a16="http://schemas.microsoft.com/office/drawing/2014/main" id="{098D3350-E7C6-44BC-9EF7-48B8D52633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3258620" y="5218865"/>
              <a:ext cx="96689" cy="1216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</p:grp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CCD98D-12D8-4D42-BEF6-1746D5EE6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Duplicate Data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E9FF19-C42A-438B-A9C9-0C0F73330E8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752600" y="1060687"/>
            <a:ext cx="6934200" cy="1359222"/>
          </a:xfrm>
        </p:spPr>
        <p:txBody>
          <a:bodyPr/>
          <a:lstStyle/>
          <a:p>
            <a:r>
              <a:rPr lang="en-US" b="1" dirty="0"/>
              <a:t>Duplicate data</a:t>
            </a:r>
            <a:r>
              <a:rPr lang="en-US" dirty="0"/>
              <a:t>: Data that appears in more than one field or table of one dataset or across datasets.</a:t>
            </a:r>
          </a:p>
          <a:p>
            <a:r>
              <a:rPr lang="en-US" b="1" dirty="0"/>
              <a:t>Relationship: </a:t>
            </a:r>
            <a:r>
              <a:rPr lang="en-US" dirty="0"/>
              <a:t>A connection between tables of data, based on a shared column of data.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28430E2A-2FD4-4338-B2B7-D243ACC135DE}"/>
              </a:ext>
            </a:extLst>
          </p:cNvPr>
          <p:cNvGrpSpPr/>
          <p:nvPr/>
        </p:nvGrpSpPr>
        <p:grpSpPr>
          <a:xfrm>
            <a:off x="2170814" y="2601591"/>
            <a:ext cx="4043438" cy="3799209"/>
            <a:chOff x="2170814" y="2228291"/>
            <a:chExt cx="4043438" cy="3799209"/>
          </a:xfrm>
        </p:grpSpPr>
        <p:pic>
          <p:nvPicPr>
            <p:cNvPr id="12" name="Picture 1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06FFB0AE-EA33-415D-8529-E4DD237AA0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929747" y="2514600"/>
              <a:ext cx="3284505" cy="922100"/>
            </a:xfrm>
            <a:prstGeom prst="rect">
              <a:avLst/>
            </a:prstGeom>
          </p:spPr>
        </p:pic>
        <p:pic>
          <p:nvPicPr>
            <p:cNvPr id="13" name="Picture 12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5FACD3F9-C0D1-4846-BF43-B7524DDB57A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15570" y="5105400"/>
              <a:ext cx="3284505" cy="922100"/>
            </a:xfrm>
            <a:prstGeom prst="rect">
              <a:avLst/>
            </a:prstGeom>
          </p:spPr>
        </p:pic>
        <p:pic>
          <p:nvPicPr>
            <p:cNvPr id="14" name="Picture 13" descr="A screen shot of a social media post&#10;&#10;Description automatically generated">
              <a:extLst>
                <a:ext uri="{FF2B5EF4-FFF2-40B4-BE49-F238E27FC236}">
                  <a16:creationId xmlns:a16="http://schemas.microsoft.com/office/drawing/2014/main" id="{85546F60-CA16-4BB9-B4B5-91EF3B9786D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90762" y="3810000"/>
              <a:ext cx="3284505" cy="922100"/>
            </a:xfrm>
            <a:prstGeom prst="rect">
              <a:avLst/>
            </a:prstGeom>
          </p:spPr>
        </p:pic>
        <p:sp>
          <p:nvSpPr>
            <p:cNvPr id="15" name="Rounded Rectangle 12">
              <a:extLst>
                <a:ext uri="{FF2B5EF4-FFF2-40B4-BE49-F238E27FC236}">
                  <a16:creationId xmlns:a16="http://schemas.microsoft.com/office/drawing/2014/main" id="{0127F74D-428A-4B37-BE29-31FA2F39FD38}"/>
                </a:ext>
              </a:extLst>
            </p:cNvPr>
            <p:cNvSpPr/>
            <p:nvPr/>
          </p:nvSpPr>
          <p:spPr>
            <a:xfrm>
              <a:off x="2170814" y="2228291"/>
              <a:ext cx="2248786" cy="217809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Customer address database</a:t>
              </a:r>
            </a:p>
          </p:txBody>
        </p:sp>
        <p:sp>
          <p:nvSpPr>
            <p:cNvPr id="16" name="Rounded Rectangle 12">
              <a:extLst>
                <a:ext uri="{FF2B5EF4-FFF2-40B4-BE49-F238E27FC236}">
                  <a16:creationId xmlns:a16="http://schemas.microsoft.com/office/drawing/2014/main" id="{748A0589-3D15-4AA4-AE13-379EB2910302}"/>
                </a:ext>
              </a:extLst>
            </p:cNvPr>
            <p:cNvSpPr/>
            <p:nvPr/>
          </p:nvSpPr>
          <p:spPr>
            <a:xfrm>
              <a:off x="2170814" y="3523691"/>
              <a:ext cx="2248786" cy="217809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Customer payment database</a:t>
              </a:r>
            </a:p>
          </p:txBody>
        </p:sp>
        <p:sp>
          <p:nvSpPr>
            <p:cNvPr id="17" name="Rounded Rectangle 12">
              <a:extLst>
                <a:ext uri="{FF2B5EF4-FFF2-40B4-BE49-F238E27FC236}">
                  <a16:creationId xmlns:a16="http://schemas.microsoft.com/office/drawing/2014/main" id="{9E6F5D42-0F1F-416D-B9E7-3E92C269C297}"/>
                </a:ext>
              </a:extLst>
            </p:cNvPr>
            <p:cNvSpPr/>
            <p:nvPr/>
          </p:nvSpPr>
          <p:spPr>
            <a:xfrm>
              <a:off x="2170814" y="4819091"/>
              <a:ext cx="2248786" cy="217809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Customer card database</a:t>
              </a:r>
            </a:p>
          </p:txBody>
        </p:sp>
      </p:grp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53F9C1D-E718-407D-8C53-A785A07A77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Gap and Blank Cell Considerations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00A087A5-AB07-4C4D-A4CC-55D13EFD0A3C}"/>
              </a:ext>
            </a:extLst>
          </p:cNvPr>
          <p:cNvGrpSpPr/>
          <p:nvPr/>
        </p:nvGrpSpPr>
        <p:grpSpPr>
          <a:xfrm>
            <a:off x="1877294" y="1480262"/>
            <a:ext cx="5389413" cy="3953129"/>
            <a:chOff x="2640162" y="1480262"/>
            <a:chExt cx="5389413" cy="3953129"/>
          </a:xfrm>
        </p:grpSpPr>
        <p:sp>
          <p:nvSpPr>
            <p:cNvPr id="17" name="Line 144">
              <a:extLst>
                <a:ext uri="{FF2B5EF4-FFF2-40B4-BE49-F238E27FC236}">
                  <a16:creationId xmlns:a16="http://schemas.microsoft.com/office/drawing/2014/main" id="{6AF07AB7-67FB-43E1-989B-BAE2B5C8ECB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496970" y="4446585"/>
              <a:ext cx="4984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18" name="Rounded Rectangle 5">
              <a:extLst>
                <a:ext uri="{FF2B5EF4-FFF2-40B4-BE49-F238E27FC236}">
                  <a16:creationId xmlns:a16="http://schemas.microsoft.com/office/drawing/2014/main" id="{65F868F7-28D2-4014-93A8-6EA9A1711E43}"/>
                </a:ext>
              </a:extLst>
            </p:cNvPr>
            <p:cNvSpPr/>
            <p:nvPr/>
          </p:nvSpPr>
          <p:spPr>
            <a:xfrm>
              <a:off x="4695047" y="1480262"/>
              <a:ext cx="1171575" cy="274637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Blank column</a:t>
              </a:r>
            </a:p>
          </p:txBody>
        </p:sp>
        <p:sp>
          <p:nvSpPr>
            <p:cNvPr id="19" name="AutoShape 302">
              <a:extLst>
                <a:ext uri="{FF2B5EF4-FFF2-40B4-BE49-F238E27FC236}">
                  <a16:creationId xmlns:a16="http://schemas.microsoft.com/office/drawing/2014/main" id="{99038889-A68F-4CBF-91DD-57860B5BDC3B}"/>
                </a:ext>
              </a:extLst>
            </p:cNvPr>
            <p:cNvSpPr>
              <a:spLocks/>
            </p:cNvSpPr>
            <p:nvPr/>
          </p:nvSpPr>
          <p:spPr bwMode="auto">
            <a:xfrm rot="16200000">
              <a:off x="5193523" y="1624245"/>
              <a:ext cx="174625" cy="457200"/>
            </a:xfrm>
            <a:prstGeom prst="rightBrace">
              <a:avLst>
                <a:gd name="adj1" fmla="val 65909"/>
                <a:gd name="adj2" fmla="val 50000"/>
              </a:avLst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20" name="Line 144">
              <a:extLst>
                <a:ext uri="{FF2B5EF4-FFF2-40B4-BE49-F238E27FC236}">
                  <a16:creationId xmlns:a16="http://schemas.microsoft.com/office/drawing/2014/main" id="{8AAA5D9F-BFA0-4E0A-8635-4520B38A101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03835" y="3241194"/>
              <a:ext cx="365760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1" name="Rounded Rectangle 10">
              <a:extLst>
                <a:ext uri="{FF2B5EF4-FFF2-40B4-BE49-F238E27FC236}">
                  <a16:creationId xmlns:a16="http://schemas.microsoft.com/office/drawing/2014/main" id="{41B15A8C-C425-4183-BB54-2C2B35A8C764}"/>
                </a:ext>
              </a:extLst>
            </p:cNvPr>
            <p:cNvSpPr/>
            <p:nvPr/>
          </p:nvSpPr>
          <p:spPr>
            <a:xfrm>
              <a:off x="6866572" y="3088795"/>
              <a:ext cx="990599" cy="274637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Blank row</a:t>
              </a:r>
            </a:p>
          </p:txBody>
        </p:sp>
        <p:sp>
          <p:nvSpPr>
            <p:cNvPr id="22" name="Line 53">
              <a:extLst>
                <a:ext uri="{FF2B5EF4-FFF2-40B4-BE49-F238E27FC236}">
                  <a16:creationId xmlns:a16="http://schemas.microsoft.com/office/drawing/2014/main" id="{AC8FF35A-BB89-48CE-B6FB-5771589280C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6503835" y="4002245"/>
              <a:ext cx="354165" cy="35710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3" name="Line 99">
              <a:extLst>
                <a:ext uri="{FF2B5EF4-FFF2-40B4-BE49-F238E27FC236}">
                  <a16:creationId xmlns:a16="http://schemas.microsoft.com/office/drawing/2014/main" id="{AE4F5F02-3345-4B73-ADFF-22711F502DD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6503835" y="4518304"/>
              <a:ext cx="354165" cy="35970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24" name="Rounded Rectangle 14">
              <a:extLst>
                <a:ext uri="{FF2B5EF4-FFF2-40B4-BE49-F238E27FC236}">
                  <a16:creationId xmlns:a16="http://schemas.microsoft.com/office/drawing/2014/main" id="{BC26DD29-5F25-46A4-8624-992940BE7757}"/>
                </a:ext>
              </a:extLst>
            </p:cNvPr>
            <p:cNvSpPr/>
            <p:nvPr/>
          </p:nvSpPr>
          <p:spPr>
            <a:xfrm>
              <a:off x="6858000" y="4287629"/>
              <a:ext cx="1171575" cy="274637"/>
            </a:xfrm>
            <a:prstGeom prst="roundRect">
              <a:avLst/>
            </a:prstGeom>
            <a:gradFill flip="none" rotWithShape="0">
              <a:gsLst>
                <a:gs pos="0">
                  <a:schemeClr val="bg1">
                    <a:lumMod val="92000"/>
                  </a:schemeClr>
                </a:gs>
                <a:gs pos="100000">
                  <a:schemeClr val="bg1"/>
                </a:gs>
              </a:gsLst>
              <a:lin ang="2700000" scaled="1"/>
              <a:tileRect/>
            </a:gradFill>
            <a:ln>
              <a:noFill/>
            </a:ln>
            <a:effectLst>
              <a:outerShdw blurRad="38100" dist="25400" dir="2700000" sx="99000" sy="99000" algn="tl" rotWithShape="0">
                <a:prstClr val="black">
                  <a:alpha val="7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sz="1300" b="1" dirty="0">
                  <a:solidFill>
                    <a:schemeClr val="tx1"/>
                  </a:solidFill>
                </a:rPr>
                <a:t>Blank cells</a:t>
              </a:r>
            </a:p>
          </p:txBody>
        </p:sp>
        <p:pic>
          <p:nvPicPr>
            <p:cNvPr id="25" name="Picture 24" descr="A screenshot of a cell phone&#10;&#10;Description automatically generated">
              <a:extLst>
                <a:ext uri="{FF2B5EF4-FFF2-40B4-BE49-F238E27FC236}">
                  <a16:creationId xmlns:a16="http://schemas.microsoft.com/office/drawing/2014/main" id="{36659DA3-A2EE-4F12-AF10-19F92BA028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40162" y="1935508"/>
              <a:ext cx="3863675" cy="3497883"/>
            </a:xfrm>
            <a:prstGeom prst="rect">
              <a:avLst/>
            </a:prstGeom>
          </p:spPr>
        </p:pic>
      </p:grp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7C9D172-2026-4096-8941-4F0D3EB4A0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A7A0F1A-EFC2-41AA-BEB6-0B2663F1D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8</a:t>
            </a:fld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5120A4E-EDDE-41CF-BEB2-4BAD3C22BB8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Preparing Data</a:t>
            </a:r>
          </a:p>
        </p:txBody>
      </p:sp>
    </p:spTree>
    <p:extLst>
      <p:ext uri="{BB962C8B-B14F-4D97-AF65-F5344CB8AC3E}">
        <p14:creationId xmlns:p14="http://schemas.microsoft.com/office/powerpoint/2010/main" val="12045877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DF326ED-53A3-41CE-93A4-12F65B8DED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PivotTable from a Local Data Source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24D40A0-03AA-455B-8835-D8294B6F0C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Topic B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31E8986-A914-4E68-BD40-8ACC4339FC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60BDD-7155-D744-B749-9730458604A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408896"/>
      </p:ext>
    </p:extLst>
  </p:cSld>
  <p:clrMapOvr>
    <a:masterClrMapping/>
  </p:clrMapOvr>
</p:sld>
</file>

<file path=ppt/theme/theme1.xml><?xml version="1.0" encoding="utf-8"?>
<a:theme xmlns:a="http://schemas.openxmlformats.org/drawingml/2006/main" name="LO Choice">
  <a:themeElements>
    <a:clrScheme name="LO">
      <a:dk1>
        <a:sysClr val="windowText" lastClr="000000"/>
      </a:dk1>
      <a:lt1>
        <a:sysClr val="window" lastClr="FFFFFF"/>
      </a:lt1>
      <a:dk2>
        <a:srgbClr val="000000"/>
      </a:dk2>
      <a:lt2>
        <a:srgbClr val="FFFFFF"/>
      </a:lt2>
      <a:accent1>
        <a:srgbClr val="009DDC"/>
      </a:accent1>
      <a:accent2>
        <a:srgbClr val="1D76BB"/>
      </a:accent2>
      <a:accent3>
        <a:srgbClr val="B2D237"/>
      </a:accent3>
      <a:accent4>
        <a:srgbClr val="1D3764"/>
      </a:accent4>
      <a:accent5>
        <a:srgbClr val="972883"/>
      </a:accent5>
      <a:accent6>
        <a:srgbClr val="5F1F5A"/>
      </a:accent6>
      <a:hlink>
        <a:srgbClr val="009DDC"/>
      </a:hlink>
      <a:folHlink>
        <a:srgbClr val="009DD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28575" cap="flat" cmpd="sng" algn="ctr">
          <a:solidFill>
            <a:srgbClr val="FF0000"/>
          </a:solidFill>
          <a:prstDash val="solid"/>
        </a:ln>
        <a:effectLst/>
      </a:spPr>
      <a:bodyPr rtlCol="0" anchor="ctr"/>
      <a:lstStyle>
        <a:defPPr algn="ctr" defTabSz="914400">
          <a:defRPr sz="1100" b="1" kern="0" dirty="0" err="1" smtClean="0">
            <a:solidFill>
              <a:srgbClr val="FF0000"/>
            </a:solidFill>
            <a:latin typeface="Arial"/>
          </a:defRPr>
        </a:defPPr>
      </a:lstStyle>
    </a:spDef>
    <a:lnDef>
      <a:spPr>
        <a:ln w="19050"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O OV Template 4_1.potx" id="{482A05A5-E8AB-4C88-BA34-7E9D7AAC04C5}" vid="{2A33EEC4-ABD1-4667-A874-96B942740C6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LO_OV_Template_4_1</Template>
  <TotalTime>553</TotalTime>
  <Words>648</Words>
  <Application>Microsoft Office PowerPoint</Application>
  <PresentationFormat>On-screen Show (4:3)</PresentationFormat>
  <Paragraphs>129</Paragraphs>
  <Slides>35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8" baseType="lpstr">
      <vt:lpstr>Arial</vt:lpstr>
      <vt:lpstr>Calibri</vt:lpstr>
      <vt:lpstr>LO Choice</vt:lpstr>
      <vt:lpstr>Preparing Data and Creating PivotTables </vt:lpstr>
      <vt:lpstr>Prepare Data</vt:lpstr>
      <vt:lpstr>Local Data Sources</vt:lpstr>
      <vt:lpstr>Transactional Data </vt:lpstr>
      <vt:lpstr>Clean Data</vt:lpstr>
      <vt:lpstr>Duplicate Data</vt:lpstr>
      <vt:lpstr>Gap and Blank Cell Considerations</vt:lpstr>
      <vt:lpstr>PowerPoint Presentation</vt:lpstr>
      <vt:lpstr>Create a PivotTable from a Local Data Source</vt:lpstr>
      <vt:lpstr>PivotTables</vt:lpstr>
      <vt:lpstr>Pivoting</vt:lpstr>
      <vt:lpstr>The Create PivotTable Dialog Box</vt:lpstr>
      <vt:lpstr>The Recommended PivotTables Dialog Box</vt:lpstr>
      <vt:lpstr>The PivotTable Fields Task Pane</vt:lpstr>
      <vt:lpstr>PivotTable Fields Task Pane Elements</vt:lpstr>
      <vt:lpstr>The PivotTable Analyze Contextual Tab</vt:lpstr>
      <vt:lpstr>The Design Contextual Tab for PivotTables</vt:lpstr>
      <vt:lpstr>Start with Questions, End with Structure</vt:lpstr>
      <vt:lpstr>PowerPoint Presentation</vt:lpstr>
      <vt:lpstr>Create a PivotTable from Multiple Local Data Sources</vt:lpstr>
      <vt:lpstr>The Excel Data Model</vt:lpstr>
      <vt:lpstr>Named Tables</vt:lpstr>
      <vt:lpstr>The Create Relationship Dialog Box</vt:lpstr>
      <vt:lpstr>The Manage Relationships Dialog Box</vt:lpstr>
      <vt:lpstr>PowerPoint Presentation</vt:lpstr>
      <vt:lpstr>Create a PivotTable from an External Data Source</vt:lpstr>
      <vt:lpstr>External Data Sources</vt:lpstr>
      <vt:lpstr>The Import Data Window</vt:lpstr>
      <vt:lpstr>The Navigator Window</vt:lpstr>
      <vt:lpstr>The Get Data Menu Options</vt:lpstr>
      <vt:lpstr>The Import Data Dialog Box</vt:lpstr>
      <vt:lpstr>The Queries and Connections Pane</vt:lpstr>
      <vt:lpstr>The Existing Connections Dialog Box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Bharathi G</dc:creator>
  <cp:lastModifiedBy>Bharathi</cp:lastModifiedBy>
  <cp:revision>49</cp:revision>
  <dcterms:created xsi:type="dcterms:W3CDTF">2019-08-01T04:58:21Z</dcterms:created>
  <dcterms:modified xsi:type="dcterms:W3CDTF">2019-08-13T16:58:03Z</dcterms:modified>
</cp:coreProperties>
</file>